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Futura Display" charset="1" panose="020B0504050904050C04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jpe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jpeg" Type="http://schemas.openxmlformats.org/officeDocument/2006/relationships/image"/><Relationship Id="rId7" Target="../media/image8.png" Type="http://schemas.openxmlformats.org/officeDocument/2006/relationships/image"/><Relationship Id="rId8" Target="../media/image26.jpe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8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630">
                <a:alpha val="100000"/>
              </a:srgbClr>
            </a:gs>
            <a:gs pos="100000">
              <a:srgbClr val="08194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544577" y="-1663505"/>
            <a:ext cx="5908144" cy="7851354"/>
          </a:xfrm>
          <a:custGeom>
            <a:avLst/>
            <a:gdLst/>
            <a:ahLst/>
            <a:cxnLst/>
            <a:rect r="r" b="b" t="t" l="l"/>
            <a:pathLst>
              <a:path h="7851354" w="5908144">
                <a:moveTo>
                  <a:pt x="5908144" y="7851354"/>
                </a:moveTo>
                <a:lnTo>
                  <a:pt x="0" y="7851354"/>
                </a:lnTo>
                <a:lnTo>
                  <a:pt x="0" y="0"/>
                </a:lnTo>
                <a:lnTo>
                  <a:pt x="5908144" y="0"/>
                </a:lnTo>
                <a:lnTo>
                  <a:pt x="5908144" y="7851354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98672" y="5433169"/>
            <a:ext cx="22690493" cy="6395875"/>
          </a:xfrm>
          <a:custGeom>
            <a:avLst/>
            <a:gdLst/>
            <a:ahLst/>
            <a:cxnLst/>
            <a:rect r="r" b="b" t="t" l="l"/>
            <a:pathLst>
              <a:path h="6395875" w="22690493">
                <a:moveTo>
                  <a:pt x="0" y="0"/>
                </a:moveTo>
                <a:lnTo>
                  <a:pt x="22690493" y="0"/>
                </a:lnTo>
                <a:lnTo>
                  <a:pt x="22690493" y="6395876"/>
                </a:lnTo>
                <a:lnTo>
                  <a:pt x="0" y="639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565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5673" y="1357383"/>
            <a:ext cx="728378" cy="728378"/>
          </a:xfrm>
          <a:custGeom>
            <a:avLst/>
            <a:gdLst/>
            <a:ahLst/>
            <a:cxnLst/>
            <a:rect r="r" b="b" t="t" l="l"/>
            <a:pathLst>
              <a:path h="728378" w="728378">
                <a:moveTo>
                  <a:pt x="0" y="0"/>
                </a:moveTo>
                <a:lnTo>
                  <a:pt x="728379" y="0"/>
                </a:lnTo>
                <a:lnTo>
                  <a:pt x="728379" y="728378"/>
                </a:lnTo>
                <a:lnTo>
                  <a:pt x="0" y="728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7737" y="3083136"/>
            <a:ext cx="6413586" cy="4120729"/>
          </a:xfrm>
          <a:custGeom>
            <a:avLst/>
            <a:gdLst/>
            <a:ahLst/>
            <a:cxnLst/>
            <a:rect r="r" b="b" t="t" l="l"/>
            <a:pathLst>
              <a:path h="4120729" w="6413586">
                <a:moveTo>
                  <a:pt x="0" y="0"/>
                </a:moveTo>
                <a:lnTo>
                  <a:pt x="6413586" y="0"/>
                </a:lnTo>
                <a:lnTo>
                  <a:pt x="6413586" y="4120728"/>
                </a:lnTo>
                <a:lnTo>
                  <a:pt x="0" y="4120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93614" y="2262172"/>
            <a:ext cx="1587228" cy="1605288"/>
          </a:xfrm>
          <a:custGeom>
            <a:avLst/>
            <a:gdLst/>
            <a:ahLst/>
            <a:cxnLst/>
            <a:rect r="r" b="b" t="t" l="l"/>
            <a:pathLst>
              <a:path h="1605288" w="1587228">
                <a:moveTo>
                  <a:pt x="0" y="0"/>
                </a:moveTo>
                <a:lnTo>
                  <a:pt x="1587228" y="0"/>
                </a:lnTo>
                <a:lnTo>
                  <a:pt x="1587228" y="1605288"/>
                </a:lnTo>
                <a:lnTo>
                  <a:pt x="0" y="1605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73226" y="3949939"/>
            <a:ext cx="1928047" cy="1949984"/>
          </a:xfrm>
          <a:custGeom>
            <a:avLst/>
            <a:gdLst/>
            <a:ahLst/>
            <a:cxnLst/>
            <a:rect r="r" b="b" t="t" l="l"/>
            <a:pathLst>
              <a:path h="1949984" w="1928047">
                <a:moveTo>
                  <a:pt x="0" y="0"/>
                </a:moveTo>
                <a:lnTo>
                  <a:pt x="1928047" y="0"/>
                </a:lnTo>
                <a:lnTo>
                  <a:pt x="1928047" y="1949985"/>
                </a:lnTo>
                <a:lnTo>
                  <a:pt x="0" y="1949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43239">
            <a:off x="7166103" y="1737695"/>
            <a:ext cx="540079" cy="454157"/>
          </a:xfrm>
          <a:custGeom>
            <a:avLst/>
            <a:gdLst/>
            <a:ahLst/>
            <a:cxnLst/>
            <a:rect r="r" b="b" t="t" l="l"/>
            <a:pathLst>
              <a:path h="454157" w="540079">
                <a:moveTo>
                  <a:pt x="0" y="0"/>
                </a:moveTo>
                <a:lnTo>
                  <a:pt x="540079" y="0"/>
                </a:lnTo>
                <a:lnTo>
                  <a:pt x="540079" y="454157"/>
                </a:lnTo>
                <a:lnTo>
                  <a:pt x="0" y="454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2799" t="-38655" r="-165321" b="-11978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5673" y="2898678"/>
            <a:ext cx="7000387" cy="290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35"/>
              </a:lnSpc>
            </a:pPr>
            <a:r>
              <a:rPr lang="en-US" sz="11247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MONITORING GYM USAGE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5673" y="5852299"/>
            <a:ext cx="8515527" cy="150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6"/>
              </a:lnSpc>
            </a:pPr>
            <a:r>
              <a:rPr lang="en-US" sz="3142" spc="7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Analysis and Forecasting of Student Gym Activity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1000" y="1530360"/>
            <a:ext cx="2367774" cy="35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2"/>
              </a:lnSpc>
            </a:pPr>
            <a:r>
              <a:rPr lang="en-US" b="true" sz="21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 6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454530" y="1558935"/>
            <a:ext cx="763034" cy="305214"/>
          </a:xfrm>
          <a:custGeom>
            <a:avLst/>
            <a:gdLst/>
            <a:ahLst/>
            <a:cxnLst/>
            <a:rect r="r" b="b" t="t" l="l"/>
            <a:pathLst>
              <a:path h="305214" w="763034">
                <a:moveTo>
                  <a:pt x="0" y="0"/>
                </a:moveTo>
                <a:lnTo>
                  <a:pt x="763034" y="0"/>
                </a:lnTo>
                <a:lnTo>
                  <a:pt x="763034" y="305213"/>
                </a:lnTo>
                <a:lnTo>
                  <a:pt x="0" y="305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719768">
            <a:off x="-123244" y="8329819"/>
            <a:ext cx="717277" cy="603165"/>
          </a:xfrm>
          <a:custGeom>
            <a:avLst/>
            <a:gdLst/>
            <a:ahLst/>
            <a:cxnLst/>
            <a:rect r="r" b="b" t="t" l="l"/>
            <a:pathLst>
              <a:path h="603165" w="717277">
                <a:moveTo>
                  <a:pt x="0" y="0"/>
                </a:moveTo>
                <a:lnTo>
                  <a:pt x="717278" y="0"/>
                </a:lnTo>
                <a:lnTo>
                  <a:pt x="717278" y="603165"/>
                </a:lnTo>
                <a:lnTo>
                  <a:pt x="0" y="603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2799" t="-38655" r="-165321" b="-11978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3486" y="1229068"/>
            <a:ext cx="878759" cy="42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3"/>
              </a:lnSpc>
            </a:pPr>
            <a:r>
              <a:rPr lang="en-US" b="true" sz="25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2025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45673" y="7789204"/>
            <a:ext cx="2882456" cy="640032"/>
            <a:chOff x="0" y="0"/>
            <a:chExt cx="630221" cy="1399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0221" cy="139937"/>
            </a:xfrm>
            <a:custGeom>
              <a:avLst/>
              <a:gdLst/>
              <a:ahLst/>
              <a:cxnLst/>
              <a:rect r="r" b="b" t="t" l="l"/>
              <a:pathLst>
                <a:path h="139937" w="630221">
                  <a:moveTo>
                    <a:pt x="69968" y="0"/>
                  </a:moveTo>
                  <a:lnTo>
                    <a:pt x="560252" y="0"/>
                  </a:lnTo>
                  <a:cubicBezTo>
                    <a:pt x="578809" y="0"/>
                    <a:pt x="596606" y="7372"/>
                    <a:pt x="609727" y="20493"/>
                  </a:cubicBezTo>
                  <a:cubicBezTo>
                    <a:pt x="622849" y="33615"/>
                    <a:pt x="630221" y="51412"/>
                    <a:pt x="630221" y="69968"/>
                  </a:cubicBezTo>
                  <a:lnTo>
                    <a:pt x="630221" y="69968"/>
                  </a:lnTo>
                  <a:cubicBezTo>
                    <a:pt x="630221" y="108611"/>
                    <a:pt x="598895" y="139937"/>
                    <a:pt x="560252" y="139937"/>
                  </a:cubicBezTo>
                  <a:lnTo>
                    <a:pt x="69968" y="139937"/>
                  </a:lnTo>
                  <a:cubicBezTo>
                    <a:pt x="31326" y="139937"/>
                    <a:pt x="0" y="108611"/>
                    <a:pt x="0" y="69968"/>
                  </a:cubicBezTo>
                  <a:lnTo>
                    <a:pt x="0" y="69968"/>
                  </a:lnTo>
                  <a:cubicBezTo>
                    <a:pt x="0" y="31326"/>
                    <a:pt x="31326" y="0"/>
                    <a:pt x="699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97CC">
                    <a:alpha val="100000"/>
                  </a:srgbClr>
                </a:gs>
                <a:gs pos="100000">
                  <a:srgbClr val="02E6B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630221" cy="139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5673" y="8596510"/>
            <a:ext cx="13117766" cy="640032"/>
            <a:chOff x="0" y="0"/>
            <a:chExt cx="2868071" cy="1399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68070" cy="139937"/>
            </a:xfrm>
            <a:custGeom>
              <a:avLst/>
              <a:gdLst/>
              <a:ahLst/>
              <a:cxnLst/>
              <a:rect r="r" b="b" t="t" l="l"/>
              <a:pathLst>
                <a:path h="139937" w="2868070">
                  <a:moveTo>
                    <a:pt x="59019" y="0"/>
                  </a:moveTo>
                  <a:lnTo>
                    <a:pt x="2809052" y="0"/>
                  </a:lnTo>
                  <a:cubicBezTo>
                    <a:pt x="2824705" y="0"/>
                    <a:pt x="2839716" y="6218"/>
                    <a:pt x="2850784" y="17286"/>
                  </a:cubicBezTo>
                  <a:cubicBezTo>
                    <a:pt x="2861852" y="28354"/>
                    <a:pt x="2868070" y="43366"/>
                    <a:pt x="2868070" y="59019"/>
                  </a:cubicBezTo>
                  <a:lnTo>
                    <a:pt x="2868070" y="80918"/>
                  </a:lnTo>
                  <a:cubicBezTo>
                    <a:pt x="2868070" y="96571"/>
                    <a:pt x="2861852" y="111582"/>
                    <a:pt x="2850784" y="122651"/>
                  </a:cubicBezTo>
                  <a:cubicBezTo>
                    <a:pt x="2839716" y="133719"/>
                    <a:pt x="2824705" y="139937"/>
                    <a:pt x="2809052" y="139937"/>
                  </a:cubicBezTo>
                  <a:lnTo>
                    <a:pt x="59019" y="139937"/>
                  </a:lnTo>
                  <a:cubicBezTo>
                    <a:pt x="43366" y="139937"/>
                    <a:pt x="28354" y="133719"/>
                    <a:pt x="17286" y="122651"/>
                  </a:cubicBezTo>
                  <a:cubicBezTo>
                    <a:pt x="6218" y="111582"/>
                    <a:pt x="0" y="96571"/>
                    <a:pt x="0" y="80918"/>
                  </a:cubicBezTo>
                  <a:lnTo>
                    <a:pt x="0" y="59019"/>
                  </a:lnTo>
                  <a:cubicBezTo>
                    <a:pt x="0" y="43366"/>
                    <a:pt x="6218" y="28354"/>
                    <a:pt x="17286" y="17286"/>
                  </a:cubicBezTo>
                  <a:cubicBezTo>
                    <a:pt x="28354" y="6218"/>
                    <a:pt x="43366" y="0"/>
                    <a:pt x="59019" y="0"/>
                  </a:cubicBezTo>
                  <a:close/>
                </a:path>
              </a:pathLst>
            </a:custGeom>
            <a:solidFill>
              <a:srgbClr val="02E1B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868071" cy="139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48061" y="7920025"/>
            <a:ext cx="2156383" cy="34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5"/>
              </a:lnSpc>
            </a:pPr>
            <a:r>
              <a:rPr lang="en-US" b="true" sz="2140">
                <a:solidFill>
                  <a:srgbClr val="08183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3050" y="8724511"/>
            <a:ext cx="12126185" cy="68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5"/>
              </a:lnSpc>
            </a:pPr>
            <a:r>
              <a:rPr lang="en-US" sz="2140" b="true">
                <a:solidFill>
                  <a:srgbClr val="08183F"/>
                </a:solidFill>
                <a:latin typeface="Poppins Bold"/>
                <a:ea typeface="Poppins Bold"/>
                <a:cs typeface="Poppins Bold"/>
                <a:sym typeface="Poppins Bold"/>
              </a:rPr>
              <a:t>     Akshay Gautam    Ashwini Jha     Ananya Krishnan    Renikson Yash     Mandip Chhetry </a:t>
            </a:r>
          </a:p>
          <a:p>
            <a:pPr algn="ctr" marL="0" indent="0" lvl="0">
              <a:lnSpc>
                <a:spcPts val="267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630">
                <a:alpha val="100000"/>
              </a:srgbClr>
            </a:gs>
            <a:gs pos="100000">
              <a:srgbClr val="08194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1827605" y="-2692872"/>
            <a:ext cx="6805462" cy="9043803"/>
          </a:xfrm>
          <a:custGeom>
            <a:avLst/>
            <a:gdLst/>
            <a:ahLst/>
            <a:cxnLst/>
            <a:rect r="r" b="b" t="t" l="l"/>
            <a:pathLst>
              <a:path h="9043803" w="6805462">
                <a:moveTo>
                  <a:pt x="6805461" y="9043802"/>
                </a:moveTo>
                <a:lnTo>
                  <a:pt x="0" y="9043802"/>
                </a:lnTo>
                <a:lnTo>
                  <a:pt x="0" y="0"/>
                </a:lnTo>
                <a:lnTo>
                  <a:pt x="6805461" y="0"/>
                </a:lnTo>
                <a:lnTo>
                  <a:pt x="6805461" y="9043802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97229" y="5526685"/>
            <a:ext cx="22690493" cy="6395875"/>
          </a:xfrm>
          <a:custGeom>
            <a:avLst/>
            <a:gdLst/>
            <a:ahLst/>
            <a:cxnLst/>
            <a:rect r="r" b="b" t="t" l="l"/>
            <a:pathLst>
              <a:path h="6395875" w="22690493">
                <a:moveTo>
                  <a:pt x="0" y="0"/>
                </a:moveTo>
                <a:lnTo>
                  <a:pt x="22690493" y="0"/>
                </a:lnTo>
                <a:lnTo>
                  <a:pt x="22690493" y="6395875"/>
                </a:lnTo>
                <a:lnTo>
                  <a:pt x="0" y="6395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5654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75787" y="1325976"/>
            <a:ext cx="4212299" cy="6206570"/>
            <a:chOff x="0" y="0"/>
            <a:chExt cx="920978" cy="13570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0978" cy="1357006"/>
            </a:xfrm>
            <a:custGeom>
              <a:avLst/>
              <a:gdLst/>
              <a:ahLst/>
              <a:cxnLst/>
              <a:rect r="r" b="b" t="t" l="l"/>
              <a:pathLst>
                <a:path h="1357006" w="920978">
                  <a:moveTo>
                    <a:pt x="73517" y="0"/>
                  </a:moveTo>
                  <a:lnTo>
                    <a:pt x="847460" y="0"/>
                  </a:lnTo>
                  <a:cubicBezTo>
                    <a:pt x="866959" y="0"/>
                    <a:pt x="885658" y="7746"/>
                    <a:pt x="899445" y="21533"/>
                  </a:cubicBezTo>
                  <a:cubicBezTo>
                    <a:pt x="913232" y="35320"/>
                    <a:pt x="920978" y="54019"/>
                    <a:pt x="920978" y="73517"/>
                  </a:cubicBezTo>
                  <a:lnTo>
                    <a:pt x="920978" y="1283488"/>
                  </a:lnTo>
                  <a:cubicBezTo>
                    <a:pt x="920978" y="1324091"/>
                    <a:pt x="888063" y="1357006"/>
                    <a:pt x="847460" y="1357006"/>
                  </a:cubicBezTo>
                  <a:lnTo>
                    <a:pt x="73517" y="1357006"/>
                  </a:lnTo>
                  <a:cubicBezTo>
                    <a:pt x="32915" y="1357006"/>
                    <a:pt x="0" y="1324091"/>
                    <a:pt x="0" y="1283488"/>
                  </a:cubicBezTo>
                  <a:lnTo>
                    <a:pt x="0" y="73517"/>
                  </a:lnTo>
                  <a:cubicBezTo>
                    <a:pt x="0" y="32915"/>
                    <a:pt x="32915" y="0"/>
                    <a:pt x="73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920978" cy="135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406998" y="4314516"/>
            <a:ext cx="2737579" cy="273757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406998" y="2353607"/>
            <a:ext cx="2737579" cy="273757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317178" y="1190555"/>
            <a:ext cx="9793492" cy="312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21"/>
              </a:lnSpc>
            </a:pPr>
            <a:r>
              <a:rPr lang="en-US" sz="12142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PROJECT OBJECTIVE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227977" y="3337302"/>
            <a:ext cx="1928047" cy="1949984"/>
          </a:xfrm>
          <a:custGeom>
            <a:avLst/>
            <a:gdLst/>
            <a:ahLst/>
            <a:cxnLst/>
            <a:rect r="r" b="b" t="t" l="l"/>
            <a:pathLst>
              <a:path h="1949984" w="1928047">
                <a:moveTo>
                  <a:pt x="0" y="0"/>
                </a:moveTo>
                <a:lnTo>
                  <a:pt x="1928047" y="0"/>
                </a:lnTo>
                <a:lnTo>
                  <a:pt x="1928047" y="1949984"/>
                </a:lnTo>
                <a:lnTo>
                  <a:pt x="0" y="1949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6283263"/>
            <a:ext cx="2167036" cy="2191693"/>
          </a:xfrm>
          <a:custGeom>
            <a:avLst/>
            <a:gdLst/>
            <a:ahLst/>
            <a:cxnLst/>
            <a:rect r="r" b="b" t="t" l="l"/>
            <a:pathLst>
              <a:path h="2191693" w="2167036">
                <a:moveTo>
                  <a:pt x="0" y="0"/>
                </a:moveTo>
                <a:lnTo>
                  <a:pt x="2167036" y="0"/>
                </a:lnTo>
                <a:lnTo>
                  <a:pt x="2167036" y="2191692"/>
                </a:lnTo>
                <a:lnTo>
                  <a:pt x="0" y="2191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90887" y="2533482"/>
            <a:ext cx="909999" cy="364000"/>
          </a:xfrm>
          <a:custGeom>
            <a:avLst/>
            <a:gdLst/>
            <a:ahLst/>
            <a:cxnLst/>
            <a:rect r="r" b="b" t="t" l="l"/>
            <a:pathLst>
              <a:path h="364000" w="909999">
                <a:moveTo>
                  <a:pt x="0" y="0"/>
                </a:moveTo>
                <a:lnTo>
                  <a:pt x="909998" y="0"/>
                </a:lnTo>
                <a:lnTo>
                  <a:pt x="909998" y="364000"/>
                </a:lnTo>
                <a:lnTo>
                  <a:pt x="0" y="364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9858375" y="8360623"/>
            <a:ext cx="909999" cy="364000"/>
          </a:xfrm>
          <a:custGeom>
            <a:avLst/>
            <a:gdLst/>
            <a:ahLst/>
            <a:cxnLst/>
            <a:rect r="r" b="b" t="t" l="l"/>
            <a:pathLst>
              <a:path h="364000" w="909999">
                <a:moveTo>
                  <a:pt x="0" y="363999"/>
                </a:moveTo>
                <a:lnTo>
                  <a:pt x="909999" y="363999"/>
                </a:lnTo>
                <a:lnTo>
                  <a:pt x="909999" y="0"/>
                </a:lnTo>
                <a:lnTo>
                  <a:pt x="0" y="0"/>
                </a:lnTo>
                <a:lnTo>
                  <a:pt x="0" y="36399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25205">
            <a:off x="8705725" y="3617513"/>
            <a:ext cx="502196" cy="502196"/>
          </a:xfrm>
          <a:custGeom>
            <a:avLst/>
            <a:gdLst/>
            <a:ahLst/>
            <a:cxnLst/>
            <a:rect r="r" b="b" t="t" l="l"/>
            <a:pathLst>
              <a:path h="502196" w="502196">
                <a:moveTo>
                  <a:pt x="0" y="0"/>
                </a:moveTo>
                <a:lnTo>
                  <a:pt x="502197" y="0"/>
                </a:lnTo>
                <a:lnTo>
                  <a:pt x="502197" y="502196"/>
                </a:lnTo>
                <a:lnTo>
                  <a:pt x="0" y="502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38094" y="4714375"/>
            <a:ext cx="7463006" cy="411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</a:p>
          <a:p>
            <a:pPr algn="l">
              <a:lnSpc>
                <a:spcPts val="2751"/>
              </a:lnSpc>
            </a:pPr>
          </a:p>
          <a:p>
            <a:pPr algn="l">
              <a:lnSpc>
                <a:spcPts val="2751"/>
              </a:lnSpc>
            </a:pP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Record and analyze student gym visits</a:t>
            </a:r>
          </a:p>
          <a:p>
            <a:pPr algn="l">
              <a:lnSpc>
                <a:spcPts val="2751"/>
              </a:lnSpc>
            </a:pP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Identify peak hours and trends</a:t>
            </a:r>
          </a:p>
          <a:p>
            <a:pPr algn="l">
              <a:lnSpc>
                <a:spcPts val="2751"/>
              </a:lnSpc>
            </a:pP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Forecast gym footfall</a:t>
            </a:r>
          </a:p>
          <a:p>
            <a:pPr algn="l">
              <a:lnSpc>
                <a:spcPts val="2751"/>
              </a:lnSpc>
            </a:pPr>
          </a:p>
          <a:p>
            <a:pPr algn="l">
              <a:lnSpc>
                <a:spcPts val="2751"/>
              </a:lnSpc>
            </a:pP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Problem:</a:t>
            </a:r>
          </a:p>
          <a:p>
            <a:pPr algn="l">
              <a:lnSpc>
                <a:spcPts val="2751"/>
              </a:lnSpc>
            </a:pPr>
          </a:p>
          <a:p>
            <a:pPr algn="l">
              <a:lnSpc>
                <a:spcPts val="2751"/>
              </a:lnSpc>
            </a:pP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Crowding and uneven usage</a:t>
            </a:r>
          </a:p>
          <a:p>
            <a:pPr algn="l">
              <a:lnSpc>
                <a:spcPts val="2751"/>
              </a:lnSpc>
            </a:pP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Manual tracking errors</a:t>
            </a:r>
          </a:p>
          <a:p>
            <a:pPr algn="l">
              <a:lnSpc>
                <a:spcPts val="2751"/>
              </a:lnSpc>
            </a:pP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Need</a:t>
            </a:r>
            <a:r>
              <a:rPr lang="en-US" sz="22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 data-driven planning</a:t>
            </a:r>
          </a:p>
          <a:p>
            <a:pPr algn="l" marL="0" indent="0" lvl="0">
              <a:lnSpc>
                <a:spcPts val="2751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1225205">
            <a:off x="283317" y="8146768"/>
            <a:ext cx="473131" cy="473131"/>
          </a:xfrm>
          <a:custGeom>
            <a:avLst/>
            <a:gdLst/>
            <a:ahLst/>
            <a:cxnLst/>
            <a:rect r="r" b="b" t="t" l="l"/>
            <a:pathLst>
              <a:path h="473131" w="473131">
                <a:moveTo>
                  <a:pt x="0" y="0"/>
                </a:moveTo>
                <a:lnTo>
                  <a:pt x="473131" y="0"/>
                </a:lnTo>
                <a:lnTo>
                  <a:pt x="473131" y="473132"/>
                </a:lnTo>
                <a:lnTo>
                  <a:pt x="0" y="473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17178" y="9258300"/>
            <a:ext cx="2882456" cy="640032"/>
            <a:chOff x="0" y="0"/>
            <a:chExt cx="630221" cy="1399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0221" cy="139937"/>
            </a:xfrm>
            <a:custGeom>
              <a:avLst/>
              <a:gdLst/>
              <a:ahLst/>
              <a:cxnLst/>
              <a:rect r="r" b="b" t="t" l="l"/>
              <a:pathLst>
                <a:path h="139937" w="630221">
                  <a:moveTo>
                    <a:pt x="69968" y="0"/>
                  </a:moveTo>
                  <a:lnTo>
                    <a:pt x="560252" y="0"/>
                  </a:lnTo>
                  <a:cubicBezTo>
                    <a:pt x="578809" y="0"/>
                    <a:pt x="596606" y="7372"/>
                    <a:pt x="609727" y="20493"/>
                  </a:cubicBezTo>
                  <a:cubicBezTo>
                    <a:pt x="622849" y="33615"/>
                    <a:pt x="630221" y="51412"/>
                    <a:pt x="630221" y="69968"/>
                  </a:cubicBezTo>
                  <a:lnTo>
                    <a:pt x="630221" y="69968"/>
                  </a:lnTo>
                  <a:cubicBezTo>
                    <a:pt x="630221" y="108611"/>
                    <a:pt x="598895" y="139937"/>
                    <a:pt x="560252" y="139937"/>
                  </a:cubicBezTo>
                  <a:lnTo>
                    <a:pt x="69968" y="139937"/>
                  </a:lnTo>
                  <a:cubicBezTo>
                    <a:pt x="31326" y="139937"/>
                    <a:pt x="0" y="108611"/>
                    <a:pt x="0" y="69968"/>
                  </a:cubicBezTo>
                  <a:lnTo>
                    <a:pt x="0" y="69968"/>
                  </a:lnTo>
                  <a:cubicBezTo>
                    <a:pt x="0" y="31326"/>
                    <a:pt x="31326" y="0"/>
                    <a:pt x="699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97CC">
                    <a:alpha val="100000"/>
                  </a:srgbClr>
                </a:gs>
                <a:gs pos="100000">
                  <a:srgbClr val="02E6B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630221" cy="139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806722" y="9258300"/>
            <a:ext cx="2882456" cy="640032"/>
            <a:chOff x="0" y="0"/>
            <a:chExt cx="630221" cy="1399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0221" cy="139937"/>
            </a:xfrm>
            <a:custGeom>
              <a:avLst/>
              <a:gdLst/>
              <a:ahLst/>
              <a:cxnLst/>
              <a:rect r="r" b="b" t="t" l="l"/>
              <a:pathLst>
                <a:path h="139937" w="630221">
                  <a:moveTo>
                    <a:pt x="69968" y="0"/>
                  </a:moveTo>
                  <a:lnTo>
                    <a:pt x="560252" y="0"/>
                  </a:lnTo>
                  <a:cubicBezTo>
                    <a:pt x="578809" y="0"/>
                    <a:pt x="596606" y="7372"/>
                    <a:pt x="609727" y="20493"/>
                  </a:cubicBezTo>
                  <a:cubicBezTo>
                    <a:pt x="622849" y="33615"/>
                    <a:pt x="630221" y="51412"/>
                    <a:pt x="630221" y="69968"/>
                  </a:cubicBezTo>
                  <a:lnTo>
                    <a:pt x="630221" y="69968"/>
                  </a:lnTo>
                  <a:cubicBezTo>
                    <a:pt x="630221" y="108611"/>
                    <a:pt x="598895" y="139937"/>
                    <a:pt x="560252" y="139937"/>
                  </a:cubicBezTo>
                  <a:lnTo>
                    <a:pt x="69968" y="139937"/>
                  </a:lnTo>
                  <a:cubicBezTo>
                    <a:pt x="31326" y="139937"/>
                    <a:pt x="0" y="108611"/>
                    <a:pt x="0" y="69968"/>
                  </a:cubicBezTo>
                  <a:lnTo>
                    <a:pt x="0" y="69968"/>
                  </a:lnTo>
                  <a:cubicBezTo>
                    <a:pt x="0" y="31326"/>
                    <a:pt x="31326" y="0"/>
                    <a:pt x="699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97CC">
                    <a:alpha val="100000"/>
                  </a:srgbClr>
                </a:gs>
                <a:gs pos="100000">
                  <a:srgbClr val="02E6B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630221" cy="139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6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417147" y="9258300"/>
            <a:ext cx="2882456" cy="640032"/>
            <a:chOff x="0" y="0"/>
            <a:chExt cx="630221" cy="1399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0221" cy="139937"/>
            </a:xfrm>
            <a:custGeom>
              <a:avLst/>
              <a:gdLst/>
              <a:ahLst/>
              <a:cxnLst/>
              <a:rect r="r" b="b" t="t" l="l"/>
              <a:pathLst>
                <a:path h="139937" w="630221">
                  <a:moveTo>
                    <a:pt x="69968" y="0"/>
                  </a:moveTo>
                  <a:lnTo>
                    <a:pt x="560252" y="0"/>
                  </a:lnTo>
                  <a:cubicBezTo>
                    <a:pt x="578809" y="0"/>
                    <a:pt x="596606" y="7372"/>
                    <a:pt x="609727" y="20493"/>
                  </a:cubicBezTo>
                  <a:cubicBezTo>
                    <a:pt x="622849" y="33615"/>
                    <a:pt x="630221" y="51412"/>
                    <a:pt x="630221" y="69968"/>
                  </a:cubicBezTo>
                  <a:lnTo>
                    <a:pt x="630221" y="69968"/>
                  </a:lnTo>
                  <a:cubicBezTo>
                    <a:pt x="630221" y="108611"/>
                    <a:pt x="598895" y="139937"/>
                    <a:pt x="560252" y="139937"/>
                  </a:cubicBezTo>
                  <a:lnTo>
                    <a:pt x="69968" y="139937"/>
                  </a:lnTo>
                  <a:cubicBezTo>
                    <a:pt x="31326" y="139937"/>
                    <a:pt x="0" y="108611"/>
                    <a:pt x="0" y="69968"/>
                  </a:cubicBezTo>
                  <a:lnTo>
                    <a:pt x="0" y="69968"/>
                  </a:lnTo>
                  <a:cubicBezTo>
                    <a:pt x="0" y="31326"/>
                    <a:pt x="31326" y="0"/>
                    <a:pt x="699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97CC">
                    <a:alpha val="100000"/>
                  </a:srgbClr>
                </a:gs>
                <a:gs pos="100000">
                  <a:srgbClr val="02E6B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630221" cy="139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6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909203" y="9258300"/>
            <a:ext cx="2882456" cy="640032"/>
            <a:chOff x="0" y="0"/>
            <a:chExt cx="630221" cy="1399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0221" cy="139937"/>
            </a:xfrm>
            <a:custGeom>
              <a:avLst/>
              <a:gdLst/>
              <a:ahLst/>
              <a:cxnLst/>
              <a:rect r="r" b="b" t="t" l="l"/>
              <a:pathLst>
                <a:path h="139937" w="630221">
                  <a:moveTo>
                    <a:pt x="69968" y="0"/>
                  </a:moveTo>
                  <a:lnTo>
                    <a:pt x="560252" y="0"/>
                  </a:lnTo>
                  <a:cubicBezTo>
                    <a:pt x="578809" y="0"/>
                    <a:pt x="596606" y="7372"/>
                    <a:pt x="609727" y="20493"/>
                  </a:cubicBezTo>
                  <a:cubicBezTo>
                    <a:pt x="622849" y="33615"/>
                    <a:pt x="630221" y="51412"/>
                    <a:pt x="630221" y="69968"/>
                  </a:cubicBezTo>
                  <a:lnTo>
                    <a:pt x="630221" y="69968"/>
                  </a:lnTo>
                  <a:cubicBezTo>
                    <a:pt x="630221" y="108611"/>
                    <a:pt x="598895" y="139937"/>
                    <a:pt x="560252" y="139937"/>
                  </a:cubicBezTo>
                  <a:lnTo>
                    <a:pt x="69968" y="139937"/>
                  </a:lnTo>
                  <a:cubicBezTo>
                    <a:pt x="31326" y="139937"/>
                    <a:pt x="0" y="108611"/>
                    <a:pt x="0" y="69968"/>
                  </a:cubicBezTo>
                  <a:lnTo>
                    <a:pt x="0" y="69968"/>
                  </a:lnTo>
                  <a:cubicBezTo>
                    <a:pt x="0" y="31326"/>
                    <a:pt x="31326" y="0"/>
                    <a:pt x="699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97CC">
                    <a:alpha val="100000"/>
                  </a:srgbClr>
                </a:gs>
                <a:gs pos="100000">
                  <a:srgbClr val="02E6B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630221" cy="139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6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680214" y="9389121"/>
            <a:ext cx="2156383" cy="34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5"/>
              </a:lnSpc>
            </a:pPr>
            <a:r>
              <a:rPr lang="en-US" b="true" sz="2140">
                <a:solidFill>
                  <a:srgbClr val="08183F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69758" y="9389121"/>
            <a:ext cx="2156383" cy="34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5"/>
              </a:lnSpc>
            </a:pPr>
            <a:r>
              <a:rPr lang="en-US" b="true" sz="2140">
                <a:solidFill>
                  <a:srgbClr val="08183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80183" y="9389121"/>
            <a:ext cx="2156383" cy="34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5"/>
              </a:lnSpc>
            </a:pPr>
            <a:r>
              <a:rPr lang="en-US" b="true" sz="2140">
                <a:solidFill>
                  <a:srgbClr val="08183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72239" y="9389121"/>
            <a:ext cx="2156383" cy="34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5"/>
              </a:lnSpc>
            </a:pPr>
            <a:r>
              <a:rPr lang="en-US" b="true" sz="2140">
                <a:solidFill>
                  <a:srgbClr val="08183F"/>
                </a:solidFill>
                <a:latin typeface="Poppins Bold"/>
                <a:ea typeface="Poppins Bold"/>
                <a:cs typeface="Poppins Bold"/>
                <a:sym typeface="Poppins Bold"/>
              </a:rPr>
              <a:t>FORECAST</a:t>
            </a:r>
          </a:p>
        </p:txBody>
      </p:sp>
      <p:sp>
        <p:nvSpPr>
          <p:cNvPr name="AutoShape 35" id="35"/>
          <p:cNvSpPr/>
          <p:nvPr/>
        </p:nvSpPr>
        <p:spPr>
          <a:xfrm>
            <a:off x="4119146" y="9578316"/>
            <a:ext cx="8053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7650498" y="9578316"/>
            <a:ext cx="8053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11260417" y="9578316"/>
            <a:ext cx="8053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630">
                <a:alpha val="100000"/>
              </a:srgbClr>
            </a:gs>
            <a:gs pos="100000">
              <a:srgbClr val="08194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3357" y="5143500"/>
            <a:ext cx="1370643" cy="1386238"/>
          </a:xfrm>
          <a:custGeom>
            <a:avLst/>
            <a:gdLst/>
            <a:ahLst/>
            <a:cxnLst/>
            <a:rect r="r" b="b" t="t" l="l"/>
            <a:pathLst>
              <a:path h="1386238" w="1370643">
                <a:moveTo>
                  <a:pt x="0" y="0"/>
                </a:moveTo>
                <a:lnTo>
                  <a:pt x="1370643" y="0"/>
                </a:lnTo>
                <a:lnTo>
                  <a:pt x="1370643" y="1386238"/>
                </a:lnTo>
                <a:lnTo>
                  <a:pt x="0" y="1386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767739" y="-2514065"/>
            <a:ext cx="6805462" cy="9043803"/>
          </a:xfrm>
          <a:custGeom>
            <a:avLst/>
            <a:gdLst/>
            <a:ahLst/>
            <a:cxnLst/>
            <a:rect r="r" b="b" t="t" l="l"/>
            <a:pathLst>
              <a:path h="9043803" w="6805462">
                <a:moveTo>
                  <a:pt x="6805461" y="9043803"/>
                </a:moveTo>
                <a:lnTo>
                  <a:pt x="0" y="9043803"/>
                </a:lnTo>
                <a:lnTo>
                  <a:pt x="0" y="0"/>
                </a:lnTo>
                <a:lnTo>
                  <a:pt x="6805461" y="0"/>
                </a:lnTo>
                <a:lnTo>
                  <a:pt x="6805461" y="9043803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01246" y="5511215"/>
            <a:ext cx="22690493" cy="6395875"/>
          </a:xfrm>
          <a:custGeom>
            <a:avLst/>
            <a:gdLst/>
            <a:ahLst/>
            <a:cxnLst/>
            <a:rect r="r" b="b" t="t" l="l"/>
            <a:pathLst>
              <a:path h="6395875" w="22690493">
                <a:moveTo>
                  <a:pt x="0" y="0"/>
                </a:moveTo>
                <a:lnTo>
                  <a:pt x="22690492" y="0"/>
                </a:lnTo>
                <a:lnTo>
                  <a:pt x="22690492" y="6395876"/>
                </a:lnTo>
                <a:lnTo>
                  <a:pt x="0" y="6395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55654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68536" y="7964652"/>
            <a:ext cx="5211903" cy="3942438"/>
            <a:chOff x="0" y="0"/>
            <a:chExt cx="1518946" cy="1148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8946" cy="1148976"/>
            </a:xfrm>
            <a:custGeom>
              <a:avLst/>
              <a:gdLst/>
              <a:ahLst/>
              <a:cxnLst/>
              <a:rect r="r" b="b" t="t" l="l"/>
              <a:pathLst>
                <a:path h="1148976" w="1518946">
                  <a:moveTo>
                    <a:pt x="0" y="0"/>
                  </a:moveTo>
                  <a:lnTo>
                    <a:pt x="1518946" y="0"/>
                  </a:lnTo>
                  <a:lnTo>
                    <a:pt x="1518946" y="1148976"/>
                  </a:lnTo>
                  <a:lnTo>
                    <a:pt x="0" y="1148976"/>
                  </a:lnTo>
                  <a:close/>
                </a:path>
              </a:pathLst>
            </a:custGeom>
            <a:blipFill>
              <a:blip r:embed="rId7"/>
              <a:stretch>
                <a:fillRect l="-6696" t="0" r="-669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34405" y="2789907"/>
            <a:ext cx="2086625" cy="2110367"/>
          </a:xfrm>
          <a:custGeom>
            <a:avLst/>
            <a:gdLst/>
            <a:ahLst/>
            <a:cxnLst/>
            <a:rect r="r" b="b" t="t" l="l"/>
            <a:pathLst>
              <a:path h="2110367" w="2086625">
                <a:moveTo>
                  <a:pt x="0" y="0"/>
                </a:moveTo>
                <a:lnTo>
                  <a:pt x="2086625" y="0"/>
                </a:lnTo>
                <a:lnTo>
                  <a:pt x="2086625" y="2110367"/>
                </a:lnTo>
                <a:lnTo>
                  <a:pt x="0" y="2110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225205">
            <a:off x="590530" y="7813814"/>
            <a:ext cx="523380" cy="523380"/>
          </a:xfrm>
          <a:custGeom>
            <a:avLst/>
            <a:gdLst/>
            <a:ahLst/>
            <a:cxnLst/>
            <a:rect r="r" b="b" t="t" l="l"/>
            <a:pathLst>
              <a:path h="523380" w="523380">
                <a:moveTo>
                  <a:pt x="0" y="0"/>
                </a:moveTo>
                <a:lnTo>
                  <a:pt x="523381" y="0"/>
                </a:lnTo>
                <a:lnTo>
                  <a:pt x="523381" y="523380"/>
                </a:lnTo>
                <a:lnTo>
                  <a:pt x="0" y="523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381855">
            <a:off x="6685217" y="3620698"/>
            <a:ext cx="909999" cy="364000"/>
          </a:xfrm>
          <a:custGeom>
            <a:avLst/>
            <a:gdLst/>
            <a:ahLst/>
            <a:cxnLst/>
            <a:rect r="r" b="b" t="t" l="l"/>
            <a:pathLst>
              <a:path h="364000" w="909999">
                <a:moveTo>
                  <a:pt x="0" y="364000"/>
                </a:moveTo>
                <a:lnTo>
                  <a:pt x="909999" y="364000"/>
                </a:lnTo>
                <a:lnTo>
                  <a:pt x="909999" y="0"/>
                </a:lnTo>
                <a:lnTo>
                  <a:pt x="0" y="0"/>
                </a:lnTo>
                <a:lnTo>
                  <a:pt x="0" y="3640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26937" y="3371172"/>
            <a:ext cx="9781888" cy="4930893"/>
          </a:xfrm>
          <a:custGeom>
            <a:avLst/>
            <a:gdLst/>
            <a:ahLst/>
            <a:cxnLst/>
            <a:rect r="r" b="b" t="t" l="l"/>
            <a:pathLst>
              <a:path h="4930893" w="9781888">
                <a:moveTo>
                  <a:pt x="0" y="0"/>
                </a:moveTo>
                <a:lnTo>
                  <a:pt x="9781888" y="0"/>
                </a:lnTo>
                <a:lnTo>
                  <a:pt x="9781888" y="4930894"/>
                </a:lnTo>
                <a:lnTo>
                  <a:pt x="0" y="49308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1905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188770" y="892083"/>
            <a:ext cx="9439661" cy="240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11"/>
              </a:lnSpc>
            </a:pPr>
            <a:r>
              <a:rPr lang="en-US" sz="9304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DATA COLLECTION &amp; PREPROCESSING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759366"/>
            <a:ext cx="5692985" cy="403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027" indent="-261514" lvl="1">
              <a:lnSpc>
                <a:spcPts val="3561"/>
              </a:lnSpc>
              <a:buFont typeface="Arial"/>
              <a:buChar char="•"/>
            </a:pPr>
            <a:r>
              <a:rPr lang="en-US" sz="24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includes anonymized IDs,  check-in/out times, durations, and days</a:t>
            </a:r>
          </a:p>
          <a:p>
            <a:pPr algn="l" marL="523027" indent="-261514" lvl="1">
              <a:lnSpc>
                <a:spcPts val="3561"/>
              </a:lnSpc>
              <a:buFont typeface="Arial"/>
              <a:buChar char="•"/>
            </a:pPr>
            <a:r>
              <a:rPr lang="en-US" sz="24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Cleaned and structured timestamps</a:t>
            </a:r>
          </a:p>
          <a:p>
            <a:pPr algn="l" marL="523027" indent="-261514" lvl="1">
              <a:lnSpc>
                <a:spcPts val="3561"/>
              </a:lnSpc>
              <a:buFont typeface="Arial"/>
              <a:buChar char="•"/>
            </a:pPr>
            <a:r>
              <a:rPr lang="en-US" sz="24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Derived features: day, hour,       duration</a:t>
            </a:r>
          </a:p>
          <a:p>
            <a:pPr algn="l" marL="523027" indent="-261514" lvl="1">
              <a:lnSpc>
                <a:spcPts val="3561"/>
              </a:lnSpc>
              <a:buFont typeface="Arial"/>
              <a:buChar char="•"/>
            </a:pPr>
            <a:r>
              <a:rPr lang="en-US" sz="24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Anonymized records for</a:t>
            </a:r>
            <a:r>
              <a:rPr lang="en-US" sz="24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privacy</a:t>
            </a:r>
          </a:p>
          <a:p>
            <a:pPr algn="l">
              <a:lnSpc>
                <a:spcPts val="356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630">
                <a:alpha val="100000"/>
              </a:srgbClr>
            </a:gs>
            <a:gs pos="100000">
              <a:srgbClr val="08194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20721" y="-3212894"/>
            <a:ext cx="6805462" cy="9043803"/>
          </a:xfrm>
          <a:custGeom>
            <a:avLst/>
            <a:gdLst/>
            <a:ahLst/>
            <a:cxnLst/>
            <a:rect r="r" b="b" t="t" l="l"/>
            <a:pathLst>
              <a:path h="9043803" w="6805462">
                <a:moveTo>
                  <a:pt x="6805461" y="9043802"/>
                </a:moveTo>
                <a:lnTo>
                  <a:pt x="0" y="9043802"/>
                </a:lnTo>
                <a:lnTo>
                  <a:pt x="0" y="0"/>
                </a:lnTo>
                <a:lnTo>
                  <a:pt x="6805461" y="0"/>
                </a:lnTo>
                <a:lnTo>
                  <a:pt x="6805461" y="9043802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01246" y="5360287"/>
            <a:ext cx="22690493" cy="6395875"/>
          </a:xfrm>
          <a:custGeom>
            <a:avLst/>
            <a:gdLst/>
            <a:ahLst/>
            <a:cxnLst/>
            <a:rect r="r" b="b" t="t" l="l"/>
            <a:pathLst>
              <a:path h="6395875" w="22690493">
                <a:moveTo>
                  <a:pt x="0" y="0"/>
                </a:moveTo>
                <a:lnTo>
                  <a:pt x="22690492" y="0"/>
                </a:lnTo>
                <a:lnTo>
                  <a:pt x="22690492" y="6395875"/>
                </a:lnTo>
                <a:lnTo>
                  <a:pt x="0" y="6395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565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9466" y="1707732"/>
            <a:ext cx="7732609" cy="275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18"/>
              </a:lnSpc>
            </a:pPr>
            <a:r>
              <a:rPr lang="en-US" sz="10725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ANALYSIS &amp; MODELS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048267" y="-962205"/>
            <a:ext cx="2432708" cy="2460387"/>
          </a:xfrm>
          <a:custGeom>
            <a:avLst/>
            <a:gdLst/>
            <a:ahLst/>
            <a:cxnLst/>
            <a:rect r="r" b="b" t="t" l="l"/>
            <a:pathLst>
              <a:path h="2460387" w="2432708">
                <a:moveTo>
                  <a:pt x="0" y="0"/>
                </a:moveTo>
                <a:lnTo>
                  <a:pt x="2432708" y="0"/>
                </a:lnTo>
                <a:lnTo>
                  <a:pt x="2432708" y="2460387"/>
                </a:lnTo>
                <a:lnTo>
                  <a:pt x="0" y="2460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73264" y="4320989"/>
            <a:ext cx="1746528" cy="1766400"/>
          </a:xfrm>
          <a:custGeom>
            <a:avLst/>
            <a:gdLst/>
            <a:ahLst/>
            <a:cxnLst/>
            <a:rect r="r" b="b" t="t" l="l"/>
            <a:pathLst>
              <a:path h="1766400" w="1746528">
                <a:moveTo>
                  <a:pt x="0" y="0"/>
                </a:moveTo>
                <a:lnTo>
                  <a:pt x="1746528" y="0"/>
                </a:lnTo>
                <a:lnTo>
                  <a:pt x="1746528" y="1766399"/>
                </a:lnTo>
                <a:lnTo>
                  <a:pt x="0" y="1766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856247">
            <a:off x="6292161" y="3923646"/>
            <a:ext cx="1048808" cy="419523"/>
          </a:xfrm>
          <a:custGeom>
            <a:avLst/>
            <a:gdLst/>
            <a:ahLst/>
            <a:cxnLst/>
            <a:rect r="r" b="b" t="t" l="l"/>
            <a:pathLst>
              <a:path h="419523" w="1048808">
                <a:moveTo>
                  <a:pt x="0" y="419524"/>
                </a:moveTo>
                <a:lnTo>
                  <a:pt x="1048809" y="419524"/>
                </a:lnTo>
                <a:lnTo>
                  <a:pt x="1048809" y="0"/>
                </a:lnTo>
                <a:lnTo>
                  <a:pt x="0" y="0"/>
                </a:lnTo>
                <a:lnTo>
                  <a:pt x="0" y="41952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81112" y="2184878"/>
            <a:ext cx="8878188" cy="6373347"/>
          </a:xfrm>
          <a:custGeom>
            <a:avLst/>
            <a:gdLst/>
            <a:ahLst/>
            <a:cxnLst/>
            <a:rect r="r" b="b" t="t" l="l"/>
            <a:pathLst>
              <a:path h="6373347" w="8878188">
                <a:moveTo>
                  <a:pt x="0" y="0"/>
                </a:moveTo>
                <a:lnTo>
                  <a:pt x="8878188" y="0"/>
                </a:lnTo>
                <a:lnTo>
                  <a:pt x="8878188" y="6373346"/>
                </a:lnTo>
                <a:lnTo>
                  <a:pt x="0" y="6373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767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1862" y="4934789"/>
            <a:ext cx="5493897" cy="449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764" indent="-284382" lvl="1">
              <a:lnSpc>
                <a:spcPts val="3266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Exploratory Data Analysis (EDA): Histograms, heatmaps</a:t>
            </a:r>
          </a:p>
          <a:p>
            <a:pPr algn="l">
              <a:lnSpc>
                <a:spcPts val="3266"/>
              </a:lnSpc>
            </a:pPr>
          </a:p>
          <a:p>
            <a:pPr algn="l" marL="568764" indent="-284382" lvl="1">
              <a:lnSpc>
                <a:spcPts val="3266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Clustering (K-Means): Regular, Heavy, Occasional users</a:t>
            </a:r>
          </a:p>
          <a:p>
            <a:pPr algn="l">
              <a:lnSpc>
                <a:spcPts val="3266"/>
              </a:lnSpc>
            </a:pPr>
          </a:p>
          <a:p>
            <a:pPr algn="l" marL="568764" indent="-284382" lvl="1">
              <a:lnSpc>
                <a:spcPts val="3266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Time-Series Forecasting (Prophet): Predicted daily gym footfall</a:t>
            </a:r>
          </a:p>
          <a:p>
            <a:pPr algn="l" marL="0" indent="0" lvl="0">
              <a:lnSpc>
                <a:spcPts val="326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630">
                <a:alpha val="100000"/>
              </a:srgbClr>
            </a:gs>
            <a:gs pos="100000">
              <a:srgbClr val="08194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79684"/>
            <a:ext cx="6922769" cy="4153662"/>
          </a:xfrm>
          <a:custGeom>
            <a:avLst/>
            <a:gdLst/>
            <a:ahLst/>
            <a:cxnLst/>
            <a:rect r="r" b="b" t="t" l="l"/>
            <a:pathLst>
              <a:path h="4153662" w="6922769">
                <a:moveTo>
                  <a:pt x="0" y="0"/>
                </a:moveTo>
                <a:lnTo>
                  <a:pt x="6922769" y="0"/>
                </a:lnTo>
                <a:lnTo>
                  <a:pt x="6922769" y="4153662"/>
                </a:lnTo>
                <a:lnTo>
                  <a:pt x="0" y="4153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884231"/>
            <a:ext cx="6922769" cy="4519144"/>
          </a:xfrm>
          <a:custGeom>
            <a:avLst/>
            <a:gdLst/>
            <a:ahLst/>
            <a:cxnLst/>
            <a:rect r="r" b="b" t="t" l="l"/>
            <a:pathLst>
              <a:path h="4519144" w="6922769">
                <a:moveTo>
                  <a:pt x="0" y="0"/>
                </a:moveTo>
                <a:lnTo>
                  <a:pt x="6922769" y="0"/>
                </a:lnTo>
                <a:lnTo>
                  <a:pt x="6922769" y="4519144"/>
                </a:lnTo>
                <a:lnTo>
                  <a:pt x="0" y="4519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4442" y="617433"/>
            <a:ext cx="8640867" cy="8640867"/>
          </a:xfrm>
          <a:custGeom>
            <a:avLst/>
            <a:gdLst/>
            <a:ahLst/>
            <a:cxnLst/>
            <a:rect r="r" b="b" t="t" l="l"/>
            <a:pathLst>
              <a:path h="8640867" w="8640867">
                <a:moveTo>
                  <a:pt x="0" y="0"/>
                </a:moveTo>
                <a:lnTo>
                  <a:pt x="8640867" y="0"/>
                </a:lnTo>
                <a:lnTo>
                  <a:pt x="8640867" y="8640867"/>
                </a:lnTo>
                <a:lnTo>
                  <a:pt x="0" y="8640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630">
                <a:alpha val="100000"/>
              </a:srgbClr>
            </a:gs>
            <a:gs pos="100000">
              <a:srgbClr val="08194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559638" y="-2267819"/>
            <a:ext cx="6805462" cy="9043803"/>
          </a:xfrm>
          <a:custGeom>
            <a:avLst/>
            <a:gdLst/>
            <a:ahLst/>
            <a:cxnLst/>
            <a:rect r="r" b="b" t="t" l="l"/>
            <a:pathLst>
              <a:path h="9043803" w="6805462">
                <a:moveTo>
                  <a:pt x="6805461" y="9043803"/>
                </a:moveTo>
                <a:lnTo>
                  <a:pt x="0" y="9043803"/>
                </a:lnTo>
                <a:lnTo>
                  <a:pt x="0" y="0"/>
                </a:lnTo>
                <a:lnTo>
                  <a:pt x="6805461" y="0"/>
                </a:lnTo>
                <a:lnTo>
                  <a:pt x="6805461" y="9043803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01246" y="5536080"/>
            <a:ext cx="22690493" cy="6395875"/>
          </a:xfrm>
          <a:custGeom>
            <a:avLst/>
            <a:gdLst/>
            <a:ahLst/>
            <a:cxnLst/>
            <a:rect r="r" b="b" t="t" l="l"/>
            <a:pathLst>
              <a:path h="6395875" w="22690493">
                <a:moveTo>
                  <a:pt x="0" y="0"/>
                </a:moveTo>
                <a:lnTo>
                  <a:pt x="22690492" y="0"/>
                </a:lnTo>
                <a:lnTo>
                  <a:pt x="22690492" y="6395875"/>
                </a:lnTo>
                <a:lnTo>
                  <a:pt x="0" y="6395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565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0426" y="1146396"/>
            <a:ext cx="8213503" cy="285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24"/>
              </a:lnSpc>
            </a:pPr>
            <a:r>
              <a:rPr lang="en-US" sz="11034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RESULTS &amp; INSIGHTS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17828" y="3483368"/>
            <a:ext cx="1746528" cy="1766400"/>
          </a:xfrm>
          <a:custGeom>
            <a:avLst/>
            <a:gdLst/>
            <a:ahLst/>
            <a:cxnLst/>
            <a:rect r="r" b="b" t="t" l="l"/>
            <a:pathLst>
              <a:path h="1766400" w="1746528">
                <a:moveTo>
                  <a:pt x="0" y="0"/>
                </a:moveTo>
                <a:lnTo>
                  <a:pt x="1746528" y="0"/>
                </a:lnTo>
                <a:lnTo>
                  <a:pt x="1746528" y="1766399"/>
                </a:lnTo>
                <a:lnTo>
                  <a:pt x="0" y="1766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25205">
            <a:off x="7839116" y="1875699"/>
            <a:ext cx="504599" cy="504599"/>
          </a:xfrm>
          <a:custGeom>
            <a:avLst/>
            <a:gdLst/>
            <a:ahLst/>
            <a:cxnLst/>
            <a:rect r="r" b="b" t="t" l="l"/>
            <a:pathLst>
              <a:path h="504599" w="504599">
                <a:moveTo>
                  <a:pt x="0" y="0"/>
                </a:moveTo>
                <a:lnTo>
                  <a:pt x="504598" y="0"/>
                </a:lnTo>
                <a:lnTo>
                  <a:pt x="504598" y="504599"/>
                </a:lnTo>
                <a:lnTo>
                  <a:pt x="0" y="50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856247">
            <a:off x="8619596" y="9048538"/>
            <a:ext cx="1048808" cy="419523"/>
          </a:xfrm>
          <a:custGeom>
            <a:avLst/>
            <a:gdLst/>
            <a:ahLst/>
            <a:cxnLst/>
            <a:rect r="r" b="b" t="t" l="l"/>
            <a:pathLst>
              <a:path h="419523" w="1048808">
                <a:moveTo>
                  <a:pt x="0" y="419524"/>
                </a:moveTo>
                <a:lnTo>
                  <a:pt x="1048808" y="419524"/>
                </a:lnTo>
                <a:lnTo>
                  <a:pt x="1048808" y="0"/>
                </a:lnTo>
                <a:lnTo>
                  <a:pt x="0" y="0"/>
                </a:lnTo>
                <a:lnTo>
                  <a:pt x="0" y="41952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647199"/>
            <a:ext cx="8675229" cy="5205138"/>
          </a:xfrm>
          <a:custGeom>
            <a:avLst/>
            <a:gdLst/>
            <a:ahLst/>
            <a:cxnLst/>
            <a:rect r="r" b="b" t="t" l="l"/>
            <a:pathLst>
              <a:path h="5205138" w="8675229">
                <a:moveTo>
                  <a:pt x="0" y="0"/>
                </a:moveTo>
                <a:lnTo>
                  <a:pt x="8675229" y="0"/>
                </a:lnTo>
                <a:lnTo>
                  <a:pt x="8675229" y="5205137"/>
                </a:lnTo>
                <a:lnTo>
                  <a:pt x="0" y="52051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2448" y="4442260"/>
            <a:ext cx="7498570" cy="290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5965" indent="-297982" lvl="1">
              <a:lnSpc>
                <a:spcPts val="4609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Peak hours: Evenings (around 6 PM)</a:t>
            </a:r>
          </a:p>
          <a:p>
            <a:pPr algn="l" marL="595965" indent="-297982" lvl="1">
              <a:lnSpc>
                <a:spcPts val="4609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Average workout duration: ~60 mins</a:t>
            </a:r>
          </a:p>
          <a:p>
            <a:pPr algn="l" marL="595965" indent="-297982" lvl="1">
              <a:lnSpc>
                <a:spcPts val="4609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Clear weekly usage pattern</a:t>
            </a:r>
          </a:p>
          <a:p>
            <a:pPr algn="l" marL="595965" indent="-297982" lvl="1">
              <a:lnSpc>
                <a:spcPts val="4609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Forecast accuracy (MAE, MAPE)</a:t>
            </a:r>
          </a:p>
          <a:p>
            <a:pPr algn="l" marL="595965" indent="-297982" lvl="1">
              <a:lnSpc>
                <a:spcPts val="4609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Clustering quality via Silhouette Score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630">
                <a:alpha val="100000"/>
              </a:srgbClr>
            </a:gs>
            <a:gs pos="100000">
              <a:srgbClr val="08194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6696" y="864976"/>
            <a:ext cx="11946475" cy="8229600"/>
          </a:xfrm>
          <a:custGeom>
            <a:avLst/>
            <a:gdLst/>
            <a:ahLst/>
            <a:cxnLst/>
            <a:rect r="r" b="b" t="t" l="l"/>
            <a:pathLst>
              <a:path h="8229600" w="11946475">
                <a:moveTo>
                  <a:pt x="0" y="0"/>
                </a:moveTo>
                <a:lnTo>
                  <a:pt x="11946475" y="0"/>
                </a:lnTo>
                <a:lnTo>
                  <a:pt x="11946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7" t="0" r="0" b="0"/>
            </a:stretch>
          </a:blipFill>
          <a:ln w="38100" cap="sq">
            <a:gradFill>
              <a:gsLst>
                <a:gs pos="0">
                  <a:srgbClr val="0497CC">
                    <a:alpha val="100000"/>
                  </a:srgbClr>
                </a:gs>
                <a:gs pos="100000">
                  <a:srgbClr val="02E6B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-5400000">
            <a:off x="-1535160" y="4242080"/>
            <a:ext cx="8557047" cy="1475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24"/>
              </a:lnSpc>
            </a:pPr>
            <a:r>
              <a:rPr lang="en-US" sz="11034" spc="1401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DASHBOARD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630">
                <a:alpha val="100000"/>
              </a:srgbClr>
            </a:gs>
            <a:gs pos="100000">
              <a:srgbClr val="08194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451252" y="-2495520"/>
            <a:ext cx="6805462" cy="9043803"/>
          </a:xfrm>
          <a:custGeom>
            <a:avLst/>
            <a:gdLst/>
            <a:ahLst/>
            <a:cxnLst/>
            <a:rect r="r" b="b" t="t" l="l"/>
            <a:pathLst>
              <a:path h="9043803" w="6805462">
                <a:moveTo>
                  <a:pt x="6805461" y="9043803"/>
                </a:moveTo>
                <a:lnTo>
                  <a:pt x="0" y="9043803"/>
                </a:lnTo>
                <a:lnTo>
                  <a:pt x="0" y="0"/>
                </a:lnTo>
                <a:lnTo>
                  <a:pt x="6805461" y="0"/>
                </a:lnTo>
                <a:lnTo>
                  <a:pt x="6805461" y="9043803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01246" y="5628201"/>
            <a:ext cx="22690493" cy="6395875"/>
          </a:xfrm>
          <a:custGeom>
            <a:avLst/>
            <a:gdLst/>
            <a:ahLst/>
            <a:cxnLst/>
            <a:rect r="r" b="b" t="t" l="l"/>
            <a:pathLst>
              <a:path h="6395875" w="22690493">
                <a:moveTo>
                  <a:pt x="0" y="0"/>
                </a:moveTo>
                <a:lnTo>
                  <a:pt x="22690492" y="0"/>
                </a:lnTo>
                <a:lnTo>
                  <a:pt x="22690492" y="6395875"/>
                </a:lnTo>
                <a:lnTo>
                  <a:pt x="0" y="6395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5654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28466" y="2565341"/>
            <a:ext cx="6861458" cy="8449853"/>
            <a:chOff x="0" y="0"/>
            <a:chExt cx="655617" cy="8073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5617" cy="807389"/>
            </a:xfrm>
            <a:custGeom>
              <a:avLst/>
              <a:gdLst/>
              <a:ahLst/>
              <a:cxnLst/>
              <a:rect r="r" b="b" t="t" l="l"/>
              <a:pathLst>
                <a:path h="807389" w="655617">
                  <a:moveTo>
                    <a:pt x="0" y="0"/>
                  </a:moveTo>
                  <a:lnTo>
                    <a:pt x="655617" y="0"/>
                  </a:lnTo>
                  <a:lnTo>
                    <a:pt x="655617" y="807389"/>
                  </a:lnTo>
                  <a:lnTo>
                    <a:pt x="0" y="807389"/>
                  </a:lnTo>
                  <a:close/>
                </a:path>
              </a:pathLst>
            </a:custGeom>
            <a:blipFill>
              <a:blip r:embed="rId6"/>
              <a:stretch>
                <a:fillRect l="-42362" t="0" r="-4236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32209" y="3862821"/>
            <a:ext cx="1892054" cy="1913582"/>
          </a:xfrm>
          <a:custGeom>
            <a:avLst/>
            <a:gdLst/>
            <a:ahLst/>
            <a:cxnLst/>
            <a:rect r="r" b="b" t="t" l="l"/>
            <a:pathLst>
              <a:path h="1913582" w="1892054">
                <a:moveTo>
                  <a:pt x="0" y="0"/>
                </a:moveTo>
                <a:lnTo>
                  <a:pt x="1892053" y="0"/>
                </a:lnTo>
                <a:lnTo>
                  <a:pt x="1892053" y="1913581"/>
                </a:lnTo>
                <a:lnTo>
                  <a:pt x="0" y="19135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62847" y="-764647"/>
            <a:ext cx="1892054" cy="1913582"/>
          </a:xfrm>
          <a:custGeom>
            <a:avLst/>
            <a:gdLst/>
            <a:ahLst/>
            <a:cxnLst/>
            <a:rect r="r" b="b" t="t" l="l"/>
            <a:pathLst>
              <a:path h="1913582" w="1892054">
                <a:moveTo>
                  <a:pt x="0" y="0"/>
                </a:moveTo>
                <a:lnTo>
                  <a:pt x="1892053" y="0"/>
                </a:lnTo>
                <a:lnTo>
                  <a:pt x="1892053" y="1913582"/>
                </a:lnTo>
                <a:lnTo>
                  <a:pt x="0" y="1913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669299" y="6674500"/>
            <a:ext cx="3387096" cy="2151639"/>
            <a:chOff x="0" y="0"/>
            <a:chExt cx="1270987" cy="807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0987" cy="807389"/>
            </a:xfrm>
            <a:custGeom>
              <a:avLst/>
              <a:gdLst/>
              <a:ahLst/>
              <a:cxnLst/>
              <a:rect r="r" b="b" t="t" l="l"/>
              <a:pathLst>
                <a:path h="807389" w="1270987">
                  <a:moveTo>
                    <a:pt x="0" y="0"/>
                  </a:moveTo>
                  <a:lnTo>
                    <a:pt x="1270987" y="0"/>
                  </a:lnTo>
                  <a:lnTo>
                    <a:pt x="1270987" y="807389"/>
                  </a:lnTo>
                  <a:lnTo>
                    <a:pt x="0" y="807389"/>
                  </a:lnTo>
                  <a:close/>
                </a:path>
              </a:pathLst>
            </a:custGeom>
            <a:blipFill>
              <a:blip r:embed="rId8"/>
              <a:stretch>
                <a:fillRect l="0" t="-2473" r="0" b="-2473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1225205">
            <a:off x="7741472" y="3439784"/>
            <a:ext cx="504599" cy="504599"/>
          </a:xfrm>
          <a:custGeom>
            <a:avLst/>
            <a:gdLst/>
            <a:ahLst/>
            <a:cxnLst/>
            <a:rect r="r" b="b" t="t" l="l"/>
            <a:pathLst>
              <a:path h="504599" w="504599">
                <a:moveTo>
                  <a:pt x="0" y="0"/>
                </a:moveTo>
                <a:lnTo>
                  <a:pt x="504598" y="0"/>
                </a:lnTo>
                <a:lnTo>
                  <a:pt x="504598" y="504598"/>
                </a:lnTo>
                <a:lnTo>
                  <a:pt x="0" y="5045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856247">
            <a:off x="8489523" y="8306558"/>
            <a:ext cx="1048808" cy="419523"/>
          </a:xfrm>
          <a:custGeom>
            <a:avLst/>
            <a:gdLst/>
            <a:ahLst/>
            <a:cxnLst/>
            <a:rect r="r" b="b" t="t" l="l"/>
            <a:pathLst>
              <a:path h="419523" w="1048808">
                <a:moveTo>
                  <a:pt x="0" y="419524"/>
                </a:moveTo>
                <a:lnTo>
                  <a:pt x="1048808" y="419524"/>
                </a:lnTo>
                <a:lnTo>
                  <a:pt x="1048808" y="0"/>
                </a:lnTo>
                <a:lnTo>
                  <a:pt x="0" y="0"/>
                </a:lnTo>
                <a:lnTo>
                  <a:pt x="0" y="419524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577" y="678904"/>
            <a:ext cx="8195270" cy="240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11"/>
              </a:lnSpc>
            </a:pPr>
            <a:r>
              <a:rPr lang="en-US" sz="9304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CONCLUSION &amp; FUTURE 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9844" y="3318122"/>
            <a:ext cx="5659528" cy="409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2588" indent="-226294" lvl="1">
              <a:lnSpc>
                <a:spcPts val="3647"/>
              </a:lnSpc>
              <a:buFont typeface="Arial"/>
              <a:buChar char="•"/>
            </a:pPr>
            <a:r>
              <a:rPr lang="en-US" sz="20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analytics enhances gym management</a:t>
            </a:r>
          </a:p>
          <a:p>
            <a:pPr algn="l" marL="452588" indent="-226294" lvl="1">
              <a:lnSpc>
                <a:spcPts val="3647"/>
              </a:lnSpc>
              <a:buFont typeface="Arial"/>
              <a:buChar char="•"/>
            </a:pPr>
            <a:r>
              <a:rPr lang="en-US" sz="20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better resource planning &amp; scheduling</a:t>
            </a:r>
          </a:p>
          <a:p>
            <a:pPr algn="l" marL="452588" indent="-226294" lvl="1">
              <a:lnSpc>
                <a:spcPts val="3647"/>
              </a:lnSpc>
              <a:buFont typeface="Arial"/>
              <a:buChar char="•"/>
            </a:pPr>
            <a:r>
              <a:rPr lang="en-US" sz="20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enhancements:</a:t>
            </a:r>
          </a:p>
          <a:p>
            <a:pPr algn="l" marL="452588" indent="-226294" lvl="1">
              <a:lnSpc>
                <a:spcPts val="3647"/>
              </a:lnSpc>
              <a:buFont typeface="Arial"/>
              <a:buChar char="•"/>
            </a:pPr>
            <a:r>
              <a:rPr lang="en-US" sz="20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IoT-based real-time tracking</a:t>
            </a:r>
          </a:p>
          <a:p>
            <a:pPr algn="l" marL="452588" indent="-226294" lvl="1">
              <a:lnSpc>
                <a:spcPts val="3647"/>
              </a:lnSpc>
              <a:buFont typeface="Arial"/>
              <a:buChar char="•"/>
            </a:pPr>
            <a:r>
              <a:rPr lang="en-US" sz="20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 workout-type data</a:t>
            </a:r>
          </a:p>
          <a:p>
            <a:pPr algn="l" marL="452588" indent="-226294" lvl="1">
              <a:lnSpc>
                <a:spcPts val="3647"/>
              </a:lnSpc>
              <a:buFont typeface="Arial"/>
              <a:buChar char="•"/>
            </a:pPr>
            <a:r>
              <a:rPr lang="en-US" sz="20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 interactive dashboards</a:t>
            </a:r>
          </a:p>
          <a:p>
            <a:pPr algn="l" marL="0" indent="0" lvl="0">
              <a:lnSpc>
                <a:spcPts val="3647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630">
                <a:alpha val="100000"/>
              </a:srgbClr>
            </a:gs>
            <a:gs pos="100000">
              <a:srgbClr val="08194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246" y="5905788"/>
            <a:ext cx="22690493" cy="6395875"/>
          </a:xfrm>
          <a:custGeom>
            <a:avLst/>
            <a:gdLst/>
            <a:ahLst/>
            <a:cxnLst/>
            <a:rect r="r" b="b" t="t" l="l"/>
            <a:pathLst>
              <a:path h="6395875" w="22690493">
                <a:moveTo>
                  <a:pt x="0" y="0"/>
                </a:moveTo>
                <a:lnTo>
                  <a:pt x="22690492" y="0"/>
                </a:lnTo>
                <a:lnTo>
                  <a:pt x="22690492" y="6395875"/>
                </a:lnTo>
                <a:lnTo>
                  <a:pt x="0" y="6395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565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748310" y="-2822461"/>
            <a:ext cx="6805462" cy="9043803"/>
          </a:xfrm>
          <a:custGeom>
            <a:avLst/>
            <a:gdLst/>
            <a:ahLst/>
            <a:cxnLst/>
            <a:rect r="r" b="b" t="t" l="l"/>
            <a:pathLst>
              <a:path h="9043803" w="6805462">
                <a:moveTo>
                  <a:pt x="6805461" y="9043803"/>
                </a:moveTo>
                <a:lnTo>
                  <a:pt x="0" y="9043803"/>
                </a:lnTo>
                <a:lnTo>
                  <a:pt x="0" y="0"/>
                </a:lnTo>
                <a:lnTo>
                  <a:pt x="6805461" y="0"/>
                </a:lnTo>
                <a:lnTo>
                  <a:pt x="6805461" y="9043803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42833" y="4863848"/>
            <a:ext cx="6802334" cy="5019555"/>
          </a:xfrm>
          <a:custGeom>
            <a:avLst/>
            <a:gdLst/>
            <a:ahLst/>
            <a:cxnLst/>
            <a:rect r="r" b="b" t="t" l="l"/>
            <a:pathLst>
              <a:path h="5019555" w="6802334">
                <a:moveTo>
                  <a:pt x="0" y="0"/>
                </a:moveTo>
                <a:lnTo>
                  <a:pt x="6802334" y="0"/>
                </a:lnTo>
                <a:lnTo>
                  <a:pt x="6802334" y="5019556"/>
                </a:lnTo>
                <a:lnTo>
                  <a:pt x="0" y="5019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15552" y="-583640"/>
            <a:ext cx="2594559" cy="2624080"/>
          </a:xfrm>
          <a:custGeom>
            <a:avLst/>
            <a:gdLst/>
            <a:ahLst/>
            <a:cxnLst/>
            <a:rect r="r" b="b" t="t" l="l"/>
            <a:pathLst>
              <a:path h="2624080" w="2594559">
                <a:moveTo>
                  <a:pt x="0" y="0"/>
                </a:moveTo>
                <a:lnTo>
                  <a:pt x="2594559" y="0"/>
                </a:lnTo>
                <a:lnTo>
                  <a:pt x="2594559" y="2624079"/>
                </a:lnTo>
                <a:lnTo>
                  <a:pt x="0" y="2624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9133" y="1408137"/>
            <a:ext cx="9629733" cy="299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489"/>
              </a:lnSpc>
            </a:pPr>
            <a:r>
              <a:rPr lang="en-US" sz="11605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THANK YOU FOR YOUR ATTENTION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91223" y="4652180"/>
            <a:ext cx="1731306" cy="1751005"/>
          </a:xfrm>
          <a:custGeom>
            <a:avLst/>
            <a:gdLst/>
            <a:ahLst/>
            <a:cxnLst/>
            <a:rect r="r" b="b" t="t" l="l"/>
            <a:pathLst>
              <a:path h="1751005" w="1731306">
                <a:moveTo>
                  <a:pt x="0" y="0"/>
                </a:moveTo>
                <a:lnTo>
                  <a:pt x="1731306" y="0"/>
                </a:lnTo>
                <a:lnTo>
                  <a:pt x="1731306" y="1751005"/>
                </a:lnTo>
                <a:lnTo>
                  <a:pt x="0" y="175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87241" y="3681297"/>
            <a:ext cx="1919923" cy="1941768"/>
          </a:xfrm>
          <a:custGeom>
            <a:avLst/>
            <a:gdLst/>
            <a:ahLst/>
            <a:cxnLst/>
            <a:rect r="r" b="b" t="t" l="l"/>
            <a:pathLst>
              <a:path h="1941768" w="1919923">
                <a:moveTo>
                  <a:pt x="0" y="0"/>
                </a:moveTo>
                <a:lnTo>
                  <a:pt x="1919922" y="0"/>
                </a:lnTo>
                <a:lnTo>
                  <a:pt x="1919922" y="1941767"/>
                </a:lnTo>
                <a:lnTo>
                  <a:pt x="0" y="1941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56302">
            <a:off x="14829356" y="2976543"/>
            <a:ext cx="435213" cy="435213"/>
          </a:xfrm>
          <a:custGeom>
            <a:avLst/>
            <a:gdLst/>
            <a:ahLst/>
            <a:cxnLst/>
            <a:rect r="r" b="b" t="t" l="l"/>
            <a:pathLst>
              <a:path h="435213" w="435213">
                <a:moveTo>
                  <a:pt x="0" y="0"/>
                </a:moveTo>
                <a:lnTo>
                  <a:pt x="435213" y="0"/>
                </a:lnTo>
                <a:lnTo>
                  <a:pt x="435213" y="435213"/>
                </a:lnTo>
                <a:lnTo>
                  <a:pt x="0" y="435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682222">
            <a:off x="867477" y="7696154"/>
            <a:ext cx="924921" cy="369968"/>
          </a:xfrm>
          <a:custGeom>
            <a:avLst/>
            <a:gdLst/>
            <a:ahLst/>
            <a:cxnLst/>
            <a:rect r="r" b="b" t="t" l="l"/>
            <a:pathLst>
              <a:path h="369968" w="924921">
                <a:moveTo>
                  <a:pt x="0" y="369968"/>
                </a:moveTo>
                <a:lnTo>
                  <a:pt x="924920" y="369968"/>
                </a:lnTo>
                <a:lnTo>
                  <a:pt x="924920" y="0"/>
                </a:lnTo>
                <a:lnTo>
                  <a:pt x="0" y="0"/>
                </a:lnTo>
                <a:lnTo>
                  <a:pt x="0" y="36996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DAG1Uf8UVS0</dc:identifier>
  <dcterms:modified xsi:type="dcterms:W3CDTF">2011-08-01T06:04:30Z</dcterms:modified>
  <cp:revision>1</cp:revision>
  <dc:title>GROUP 6</dc:title>
</cp:coreProperties>
</file>